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2" r:id="rId6"/>
    <p:sldId id="271" r:id="rId7"/>
    <p:sldId id="273" r:id="rId8"/>
    <p:sldId id="274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6"/>
    <p:restoredTop sz="95102" autoAdjust="0"/>
  </p:normalViewPr>
  <p:slideViewPr>
    <p:cSldViewPr>
      <p:cViewPr varScale="1">
        <p:scale>
          <a:sx n="106" d="100"/>
          <a:sy n="106" d="100"/>
        </p:scale>
        <p:origin x="184" y="51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7000" y="2549769"/>
            <a:ext cx="9235831" cy="1793631"/>
          </a:xfrm>
        </p:spPr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Nearest Neighbor – Overview</a:t>
            </a:r>
          </a:p>
          <a:p>
            <a:r>
              <a:rPr lang="en-US" dirty="0" err="1"/>
              <a:t>kNN</a:t>
            </a:r>
            <a:r>
              <a:rPr lang="en-US" dirty="0"/>
              <a:t> classifier – Introduction</a:t>
            </a:r>
          </a:p>
          <a:p>
            <a:r>
              <a:rPr lang="en-US" dirty="0" err="1"/>
              <a:t>kNN</a:t>
            </a:r>
            <a:r>
              <a:rPr lang="en-US" dirty="0"/>
              <a:t> classifier – example</a:t>
            </a:r>
          </a:p>
          <a:p>
            <a:r>
              <a:rPr lang="en-US" dirty="0"/>
              <a:t>Variations with 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Nearest Neighbour classifier is an instance based classifier, in contrast to generative models</a:t>
            </a:r>
          </a:p>
          <a:p>
            <a:r>
              <a:rPr lang="en-IN" dirty="0"/>
              <a:t>Also called ‘lazy learning’, as learning is postponed until a new instance is encountered</a:t>
            </a:r>
          </a:p>
          <a:p>
            <a:r>
              <a:rPr lang="en-IN" dirty="0"/>
              <a:t>Constructs a local approximation to the target function, applicable (better suited) in the neighbourhood of new instance</a:t>
            </a:r>
          </a:p>
          <a:p>
            <a:r>
              <a:rPr lang="en-IN" dirty="0"/>
              <a:t>Suitable in cases where target function is complex over the entire input space, but easily describable in local approximations</a:t>
            </a:r>
          </a:p>
          <a:p>
            <a:r>
              <a:rPr lang="en-IN" dirty="0"/>
              <a:t>Real world applications found in case based learnings, like help desk, legal cases etc.</a:t>
            </a:r>
          </a:p>
          <a:p>
            <a:r>
              <a:rPr lang="en-IN" dirty="0"/>
              <a:t>Caveat is the high cost of classification, which happens at the time of processing rather than before hand (there’s no training phase) </a:t>
            </a:r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Instance based learning – Nearest Neighbor Classifiers</a:t>
            </a:r>
          </a:p>
        </p:txBody>
      </p:sp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Considers all instances as members of n-dimensional space</a:t>
            </a:r>
          </a:p>
          <a:p>
            <a:r>
              <a:rPr lang="en-IN" dirty="0"/>
              <a:t>Nearest neighbours of an instance is determined based on Euclidean distance </a:t>
            </a:r>
          </a:p>
          <a:p>
            <a:r>
              <a:rPr lang="en-IN" dirty="0"/>
              <a:t>Distance between two n-dimensional instances x</a:t>
            </a:r>
            <a:r>
              <a:rPr lang="en-IN" baseline="-25000" dirty="0"/>
              <a:t>i</a:t>
            </a:r>
            <a:r>
              <a:rPr lang="en-IN" dirty="0"/>
              <a:t> and </a:t>
            </a:r>
            <a:r>
              <a:rPr lang="en-IN" dirty="0" err="1"/>
              <a:t>x</a:t>
            </a:r>
            <a:r>
              <a:rPr lang="en-IN" baseline="-25000" dirty="0" err="1"/>
              <a:t>j</a:t>
            </a:r>
            <a:r>
              <a:rPr lang="en-IN" dirty="0"/>
              <a:t> is given by: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For NN classifier, target function can be discrete or continuous</a:t>
            </a:r>
          </a:p>
          <a:p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Classifier - 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A76CA2-7BDA-5445-BA59-1F9D3F07F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677298"/>
            <a:ext cx="3354614" cy="98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92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Classifier - Algorithm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881A71-D0AD-9845-9FD8-6CAC24B98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0" y="1689100"/>
            <a:ext cx="105283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478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Classifier – Example(s)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0EF74A-42DF-2E4B-9C9F-71930B8D4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65147"/>
            <a:ext cx="4305300" cy="3416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DA38FD-46D3-7842-A4C4-83BFBA1F2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53" y="1986401"/>
            <a:ext cx="4253901" cy="33504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BA6DAE-5456-994E-AE6A-55546E58A423}"/>
              </a:ext>
            </a:extLst>
          </p:cNvPr>
          <p:cNvSpPr txBox="1"/>
          <p:nvPr/>
        </p:nvSpPr>
        <p:spPr>
          <a:xfrm>
            <a:off x="2590800" y="5530333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K=1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6FE487-8765-0941-AEBD-75DCB5A20096}"/>
              </a:ext>
            </a:extLst>
          </p:cNvPr>
          <p:cNvSpPr txBox="1"/>
          <p:nvPr/>
        </p:nvSpPr>
        <p:spPr>
          <a:xfrm>
            <a:off x="7848600" y="550069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K=5</a:t>
            </a:r>
          </a:p>
        </p:txBody>
      </p:sp>
    </p:spTree>
    <p:extLst>
      <p:ext uri="{BB962C8B-B14F-4D97-AF65-F5344CB8AC3E}">
        <p14:creationId xmlns:p14="http://schemas.microsoft.com/office/powerpoint/2010/main" val="2910923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Classifier – Working example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5815F7-F214-5C4A-A4A7-332344EAD086}"/>
              </a:ext>
            </a:extLst>
          </p:cNvPr>
          <p:cNvCxnSpPr>
            <a:cxnSpLocks/>
          </p:cNvCxnSpPr>
          <p:nvPr/>
        </p:nvCxnSpPr>
        <p:spPr>
          <a:xfrm>
            <a:off x="1676400" y="5105400"/>
            <a:ext cx="6172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3723D9C-C23F-A44D-BDA6-5DDAF111ABE4}"/>
              </a:ext>
            </a:extLst>
          </p:cNvPr>
          <p:cNvCxnSpPr/>
          <p:nvPr/>
        </p:nvCxnSpPr>
        <p:spPr>
          <a:xfrm flipV="1">
            <a:off x="2057400" y="1828800"/>
            <a:ext cx="0" cy="3657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330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This refinement adds a ”weight” factor to </a:t>
            </a:r>
            <a:r>
              <a:rPr lang="en-IN" dirty="0" err="1"/>
              <a:t>kNN</a:t>
            </a:r>
            <a:r>
              <a:rPr lang="en-IN" dirty="0"/>
              <a:t> algorithm</a:t>
            </a:r>
          </a:p>
          <a:p>
            <a:r>
              <a:rPr lang="en-IN" dirty="0"/>
              <a:t>Weight would be based on the distance (ex: inverse square of distance from query instance), which gives more weightage to the closer neighbours</a:t>
            </a:r>
          </a:p>
          <a:p>
            <a:endParaRPr lang="en-IN" dirty="0"/>
          </a:p>
          <a:p>
            <a:r>
              <a:rPr lang="en-IN" dirty="0"/>
              <a:t>Modified function would be:				   where </a:t>
            </a:r>
          </a:p>
          <a:p>
            <a:endParaRPr lang="en-IN" dirty="0"/>
          </a:p>
          <a:p>
            <a:r>
              <a:rPr lang="en-IN" dirty="0"/>
              <a:t>This method is robust to noisy training data and effective for large set of training data</a:t>
            </a:r>
          </a:p>
          <a:p>
            <a:r>
              <a:rPr lang="en-IN" dirty="0"/>
              <a:t>Con for </a:t>
            </a:r>
            <a:r>
              <a:rPr lang="en-IN" dirty="0" err="1"/>
              <a:t>kNN</a:t>
            </a:r>
            <a:r>
              <a:rPr lang="en-IN" dirty="0"/>
              <a:t> is the well-known “curse of dimensionality”</a:t>
            </a:r>
          </a:p>
          <a:p>
            <a:pPr lvl="1"/>
            <a:r>
              <a:rPr lang="en-IN" dirty="0"/>
              <a:t>Can be overcome by weighing each attribute differently while calculating distances or eliminating irrelevant attributes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 Classifier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 err="1"/>
              <a:t>kNN</a:t>
            </a:r>
            <a:r>
              <a:rPr lang="en-US" dirty="0"/>
              <a:t> Classifier - Distance weighed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68EF6E-D44C-F64F-BC0E-6F69ED473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462" y="2743200"/>
            <a:ext cx="3382537" cy="762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A5D1F1-8265-E342-AD29-0D45E4F18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2819400"/>
            <a:ext cx="159224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581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6339</TotalTime>
  <Words>297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Office Theme</vt:lpstr>
      <vt:lpstr>k-Nearest Neighbor Classifier</vt:lpstr>
      <vt:lpstr>In this segment</vt:lpstr>
      <vt:lpstr>k-Nearest Neighbor Classifier</vt:lpstr>
      <vt:lpstr>k-Nearest Neighbor Classifier</vt:lpstr>
      <vt:lpstr>k-Nearest Neighbor Classifier</vt:lpstr>
      <vt:lpstr>k-Nearest Neighbor Classifier</vt:lpstr>
      <vt:lpstr>k-Nearest Neighbor Classifier</vt:lpstr>
      <vt:lpstr>k-Nearest Neighbor Classifier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Gunturu, Srikanth</cp:lastModifiedBy>
  <cp:revision>265</cp:revision>
  <dcterms:created xsi:type="dcterms:W3CDTF">2018-10-16T06:13:57Z</dcterms:created>
  <dcterms:modified xsi:type="dcterms:W3CDTF">2019-07-11T17:28:26Z</dcterms:modified>
</cp:coreProperties>
</file>

<file path=docProps/thumbnail.jpeg>
</file>